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67" r:id="rId3"/>
    <p:sldId id="271" r:id="rId4"/>
    <p:sldId id="266" r:id="rId5"/>
    <p:sldId id="264" r:id="rId6"/>
    <p:sldId id="265" r:id="rId7"/>
    <p:sldId id="275" r:id="rId8"/>
    <p:sldId id="276" r:id="rId9"/>
  </p:sldIdLst>
  <p:sldSz cx="9144000" cy="6858000" type="screen4x3"/>
  <p:notesSz cx="6805613" cy="9944100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48" autoAdjust="0"/>
    <p:restoredTop sz="95461" autoAdjust="0"/>
  </p:normalViewPr>
  <p:slideViewPr>
    <p:cSldViewPr>
      <p:cViewPr>
        <p:scale>
          <a:sx n="90" d="100"/>
          <a:sy n="90" d="100"/>
        </p:scale>
        <p:origin x="-238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FEE1-E8E6-40EF-B1DC-F379BFCD50E9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2E202-EDD4-4AE8-BA25-E8A87F63D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3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ОБЛОЖКИ</a:t>
            </a:r>
            <a:r>
              <a:rPr lang="ru-RU" baseline="0" dirty="0" smtClean="0"/>
              <a:t> новые!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2E202-EDD4-4AE8-BA25-E8A87F63D8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61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0043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8068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0043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0043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0043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1657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0043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51456" indent="0" algn="ctr">
              <a:buNone/>
              <a:defRPr sz="1500"/>
            </a:lvl2pPr>
            <a:lvl3pPr marL="702914" indent="0" algn="ctr">
              <a:buNone/>
              <a:defRPr sz="1400"/>
            </a:lvl3pPr>
            <a:lvl4pPr marL="1054369" indent="0" algn="ctr">
              <a:buNone/>
              <a:defRPr sz="1200"/>
            </a:lvl4pPr>
            <a:lvl5pPr marL="1405826" indent="0" algn="ctr">
              <a:buNone/>
              <a:defRPr sz="1200"/>
            </a:lvl5pPr>
            <a:lvl6pPr marL="1757283" indent="0" algn="ctr">
              <a:buNone/>
              <a:defRPr sz="1200"/>
            </a:lvl6pPr>
            <a:lvl7pPr marL="2108740" indent="0" algn="ctr">
              <a:buNone/>
              <a:defRPr sz="1200"/>
            </a:lvl7pPr>
            <a:lvl8pPr marL="2460196" indent="0" algn="ctr">
              <a:buNone/>
              <a:defRPr sz="1200"/>
            </a:lvl8pPr>
            <a:lvl9pPr marL="281165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3D4A9DA7-69D1-4960-97C5-8D2755AFD85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83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E45405AF-9643-4201-AB75-0960B7A3B466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F30C9405-64A2-409D-86F5-E1EC6FD8A4B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96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80134" tIns="80134" rIns="80134" bIns="80134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600"/>
          </a:xfrm>
          <a:prstGeom prst="rect">
            <a:avLst/>
          </a:prstGeom>
        </p:spPr>
        <p:txBody>
          <a:bodyPr lIns="80134" tIns="80134" rIns="80134" bIns="80134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80134" tIns="80134" rIns="80134" bIns="80134" anchor="ctr" anchorCtr="0">
            <a:noAutofit/>
          </a:bodyPr>
          <a:lstStyle/>
          <a:p>
            <a:pPr defTabSz="937241"/>
            <a:fld id="{00000000-1234-1234-1234-123412341234}" type="slidenum">
              <a:rPr lang="en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5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896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CDF56894-01B8-484D-A85E-040A17CFC89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12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3"/>
            <a:ext cx="7886700" cy="2852737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514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02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54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058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572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0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601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1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70467D3D-4195-414D-A7CB-12DA4861C8AF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56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7CFAFC37-807E-459B-A995-509D66A70FCC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0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456" indent="0">
              <a:buNone/>
              <a:defRPr sz="1500" b="1"/>
            </a:lvl2pPr>
            <a:lvl3pPr marL="702914" indent="0">
              <a:buNone/>
              <a:defRPr sz="1400" b="1"/>
            </a:lvl3pPr>
            <a:lvl4pPr marL="1054369" indent="0">
              <a:buNone/>
              <a:defRPr sz="1200" b="1"/>
            </a:lvl4pPr>
            <a:lvl5pPr marL="1405826" indent="0">
              <a:buNone/>
              <a:defRPr sz="1200" b="1"/>
            </a:lvl5pPr>
            <a:lvl6pPr marL="1757283" indent="0">
              <a:buNone/>
              <a:defRPr sz="1200" b="1"/>
            </a:lvl6pPr>
            <a:lvl7pPr marL="2108740" indent="0">
              <a:buNone/>
              <a:defRPr sz="1200" b="1"/>
            </a:lvl7pPr>
            <a:lvl8pPr marL="2460196" indent="0">
              <a:buNone/>
              <a:defRPr sz="1200" b="1"/>
            </a:lvl8pPr>
            <a:lvl9pPr marL="281165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456" indent="0">
              <a:buNone/>
              <a:defRPr sz="1500" b="1"/>
            </a:lvl2pPr>
            <a:lvl3pPr marL="702914" indent="0">
              <a:buNone/>
              <a:defRPr sz="1400" b="1"/>
            </a:lvl3pPr>
            <a:lvl4pPr marL="1054369" indent="0">
              <a:buNone/>
              <a:defRPr sz="1200" b="1"/>
            </a:lvl4pPr>
            <a:lvl5pPr marL="1405826" indent="0">
              <a:buNone/>
              <a:defRPr sz="1200" b="1"/>
            </a:lvl5pPr>
            <a:lvl6pPr marL="1757283" indent="0">
              <a:buNone/>
              <a:defRPr sz="1200" b="1"/>
            </a:lvl6pPr>
            <a:lvl7pPr marL="2108740" indent="0">
              <a:buNone/>
              <a:defRPr sz="1200" b="1"/>
            </a:lvl7pPr>
            <a:lvl8pPr marL="2460196" indent="0">
              <a:buNone/>
              <a:defRPr sz="1200" b="1"/>
            </a:lvl8pPr>
            <a:lvl9pPr marL="281165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7A2325B0-93E5-4613-ADFD-8AA7CF33CE03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43CF3B06-D76E-496C-B6B1-35E3DDC5620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4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E12E1853-D414-4FDA-ADA6-FE4337CE02EC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5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1" cy="48736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1456" indent="0">
              <a:buNone/>
              <a:defRPr sz="1100"/>
            </a:lvl2pPr>
            <a:lvl3pPr marL="702914" indent="0">
              <a:buNone/>
              <a:defRPr sz="900"/>
            </a:lvl3pPr>
            <a:lvl4pPr marL="1054369" indent="0">
              <a:buNone/>
              <a:defRPr sz="800"/>
            </a:lvl4pPr>
            <a:lvl5pPr marL="1405826" indent="0">
              <a:buNone/>
              <a:defRPr sz="800"/>
            </a:lvl5pPr>
            <a:lvl6pPr marL="1757283" indent="0">
              <a:buNone/>
              <a:defRPr sz="800"/>
            </a:lvl6pPr>
            <a:lvl7pPr marL="2108740" indent="0">
              <a:buNone/>
              <a:defRPr sz="800"/>
            </a:lvl7pPr>
            <a:lvl8pPr marL="2460196" indent="0">
              <a:buNone/>
              <a:defRPr sz="800"/>
            </a:lvl8pPr>
            <a:lvl9pPr marL="2811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86CF3753-7669-4C5E-8B67-BB39B7744FBB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58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2" y="987429"/>
            <a:ext cx="4629151" cy="4873625"/>
          </a:xfrm>
        </p:spPr>
        <p:txBody>
          <a:bodyPr/>
          <a:lstStyle>
            <a:lvl1pPr marL="0" indent="0">
              <a:buNone/>
              <a:defRPr sz="2500"/>
            </a:lvl1pPr>
            <a:lvl2pPr marL="351456" indent="0">
              <a:buNone/>
              <a:defRPr sz="2200"/>
            </a:lvl2pPr>
            <a:lvl3pPr marL="702914" indent="0">
              <a:buNone/>
              <a:defRPr sz="1800"/>
            </a:lvl3pPr>
            <a:lvl4pPr marL="1054369" indent="0">
              <a:buNone/>
              <a:defRPr sz="1500"/>
            </a:lvl4pPr>
            <a:lvl5pPr marL="1405826" indent="0">
              <a:buNone/>
              <a:defRPr sz="1500"/>
            </a:lvl5pPr>
            <a:lvl6pPr marL="1757283" indent="0">
              <a:buNone/>
              <a:defRPr sz="1500"/>
            </a:lvl6pPr>
            <a:lvl7pPr marL="2108740" indent="0">
              <a:buNone/>
              <a:defRPr sz="1500"/>
            </a:lvl7pPr>
            <a:lvl8pPr marL="2460196" indent="0">
              <a:buNone/>
              <a:defRPr sz="1500"/>
            </a:lvl8pPr>
            <a:lvl9pPr marL="281165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1456" indent="0">
              <a:buNone/>
              <a:defRPr sz="1100"/>
            </a:lvl2pPr>
            <a:lvl3pPr marL="702914" indent="0">
              <a:buNone/>
              <a:defRPr sz="900"/>
            </a:lvl3pPr>
            <a:lvl4pPr marL="1054369" indent="0">
              <a:buNone/>
              <a:defRPr sz="800"/>
            </a:lvl4pPr>
            <a:lvl5pPr marL="1405826" indent="0">
              <a:buNone/>
              <a:defRPr sz="800"/>
            </a:lvl5pPr>
            <a:lvl6pPr marL="1757283" indent="0">
              <a:buNone/>
              <a:defRPr sz="800"/>
            </a:lvl6pPr>
            <a:lvl7pPr marL="2108740" indent="0">
              <a:buNone/>
              <a:defRPr sz="800"/>
            </a:lvl7pPr>
            <a:lvl8pPr marL="2460196" indent="0">
              <a:buNone/>
              <a:defRPr sz="800"/>
            </a:lvl8pPr>
            <a:lvl9pPr marL="2811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7241"/>
            <a:fld id="{B5C80E61-6287-4269-AA7C-5A5A8EF56D7E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6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2"/>
          </a:xfrm>
          <a:prstGeom prst="rect">
            <a:avLst/>
          </a:prstGeom>
        </p:spPr>
        <p:txBody>
          <a:bodyPr vert="horz" lIns="80147" tIns="40074" rIns="80147" bIns="4007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80147" tIns="40074" rIns="80147" bIns="4007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0"/>
            <a:ext cx="2057400" cy="36512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7241"/>
            <a:fld id="{271CAF5E-9896-4074-BF57-3C1D96385385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37241"/>
              <a:t>10/5/2022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0"/>
            <a:ext cx="3086100" cy="36512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7241"/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0"/>
            <a:ext cx="2057400" cy="36512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7241"/>
            <a:fld id="{00000000-1234-1234-1234-123412341234}" type="slidenum">
              <a:rPr lang="en" sz="1300" kern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937241"/>
              <a:t>‹#›</a:t>
            </a:fld>
            <a:endParaRPr lang="en" sz="1300" kern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9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702914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729" indent="-175729" algn="l" defTabSz="702914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7186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8642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099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555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012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468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35925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87382" indent="-175729" algn="l" defTabSz="702914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6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914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369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5826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7283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8740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0196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1652" algn="l" defTabSz="7029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852" y="6140961"/>
            <a:ext cx="841533" cy="52720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9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2199" y="0"/>
            <a:ext cx="2771801" cy="6858000"/>
          </a:xfrm>
          <a:prstGeom prst="rect">
            <a:avLst/>
          </a:prstGeom>
          <a:solidFill>
            <a:srgbClr val="2A4690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801472">
              <a:defRPr/>
            </a:pPr>
            <a:endParaRPr lang="ru-RU" sz="12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833" y="5910804"/>
            <a:ext cx="1293065" cy="46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454" y="114598"/>
            <a:ext cx="6369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60000"/>
                </a:solidFill>
                <a:latin typeface="Arial Narrow" panose="020B0606020202030204" pitchFamily="34" charset="0"/>
              </a:rPr>
              <a:t>КОМПЛЕКСНАЯ ПОДГОТОВКА </a:t>
            </a:r>
          </a:p>
          <a:p>
            <a:pPr algn="ctr"/>
            <a:r>
              <a:rPr lang="ru-RU" sz="2400" b="1" dirty="0" smtClean="0">
                <a:solidFill>
                  <a:srgbClr val="E60000"/>
                </a:solidFill>
                <a:latin typeface="Arial Narrow" panose="020B0606020202030204" pitchFamily="34" charset="0"/>
              </a:rPr>
              <a:t>К ГОСУДАРСТВЕННЫМ ЭКЗАМЕНАМ </a:t>
            </a:r>
          </a:p>
          <a:p>
            <a:pPr algn="ctr"/>
            <a:endParaRPr lang="ru-RU" sz="2400" b="1" dirty="0" smtClean="0">
              <a:solidFill>
                <a:srgbClr val="E6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 smtClean="0">
              <a:solidFill>
                <a:srgbClr val="E6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E60000"/>
                </a:solidFill>
                <a:latin typeface="Arial Narrow" panose="020B0606020202030204" pitchFamily="34" charset="0"/>
              </a:rPr>
              <a:t>СЕРИИ ПОСОБИЙ</a:t>
            </a:r>
            <a:endParaRPr lang="ru-RU" sz="3200" dirty="0">
              <a:solidFill>
                <a:srgbClr val="E6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E60000"/>
                </a:solidFill>
                <a:latin typeface="Arial Narrow" panose="020B0606020202030204" pitchFamily="34" charset="0"/>
              </a:rPr>
              <a:t>«Я СДАМ ОГЭ!» и «Я СДАМ ЕГЭ!»</a:t>
            </a:r>
            <a:endParaRPr lang="ru-RU" sz="3200" b="1" dirty="0">
              <a:solidFill>
                <a:srgbClr val="E6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91" r="14328" b="82785"/>
          <a:stretch/>
        </p:blipFill>
        <p:spPr bwMode="auto">
          <a:xfrm>
            <a:off x="6371076" y="2725681"/>
            <a:ext cx="1866973" cy="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6371076" y="3525854"/>
            <a:ext cx="1866973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456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W:\_Я сдам ЕГЭ ОГЭ ВПР\НОВЫЙ договор с ФИПИ\Обложки\OGE_Matem_kurs_cover_обре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8507">
            <a:off x="5595849" y="4002439"/>
            <a:ext cx="1667689" cy="2238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_Я сдам ЕГЭ ОГЭ ВПР\НОВЫЙ договор с ФИПИ\Обложки\EGE_Matem_kurs_cover_prof_обре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7122">
            <a:off x="5633367" y="1457652"/>
            <a:ext cx="1676495" cy="22462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2492"/>
            <a:ext cx="61206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Все предметы Государственной итоговой аттестации (ЕГЭ и ОГЭ)</a:t>
            </a:r>
            <a:endParaRPr lang="ru-RU" sz="2800" b="1" dirty="0">
              <a:latin typeface="Arial Narrow" panose="020B0606020202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235891"/>
            <a:ext cx="57895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ВСЁ ДЛЯ ПОДГОТОВКИ К ЭКЗАМЕНАМ 2018 г.</a:t>
            </a:r>
          </a:p>
          <a:p>
            <a:pPr marL="51752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47 обновленных изданий </a:t>
            </a:r>
          </a:p>
          <a:p>
            <a:pPr marL="51752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14 предметов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</a:b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ngsana New" panose="02020603050405020304" pitchFamily="18" charset="-34"/>
            </a:endParaRP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Русский язык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Математика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(для ЕГЭ - базовый и профильный уровни)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ngsana New" panose="02020603050405020304" pitchFamily="18" charset="-34"/>
            </a:endParaRP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Литература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Физика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Химия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Биология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Информатика и ИКТ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География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История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Обществознание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Английский язык</a:t>
            </a:r>
          </a:p>
          <a:p>
            <a:pPr marL="803275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Немецкий, французский и испанский языки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31" name="Picture 7" descr="W:\_Я сдам ЕГЭ ОГЭ ВПР\НОВЫЙ договор с ФИПИ\Обложки\ЕГЭ\EGE_Bio_praktyca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6026">
            <a:off x="6900188" y="1484781"/>
            <a:ext cx="1682796" cy="22576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:\_Я сдам ЕГЭ ОГЭ ВПР\НОВЫЙ договор с ФИПИ\Обложки\ОГЭ\ОГЭ_Биология_Типовые задан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8605">
            <a:off x="6751735" y="3983200"/>
            <a:ext cx="1684279" cy="22545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933" y="22492"/>
            <a:ext cx="656067" cy="9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7" r="14328" b="82785"/>
          <a:stretch/>
        </p:blipFill>
        <p:spPr bwMode="auto">
          <a:xfrm>
            <a:off x="35496" y="6200710"/>
            <a:ext cx="1963742" cy="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2123728" y="6237312"/>
            <a:ext cx="1944217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1296" y="6016202"/>
            <a:ext cx="2057400" cy="365126"/>
          </a:xfrm>
        </p:spPr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937241"/>
              <a:t>2</a:t>
            </a:fld>
            <a:endParaRPr lang="en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8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405980"/>
              </p:ext>
            </p:extLst>
          </p:nvPr>
        </p:nvGraphicFramePr>
        <p:xfrm>
          <a:off x="107504" y="980728"/>
          <a:ext cx="8861490" cy="544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3643949874"/>
                    </a:ext>
                  </a:extLst>
                </a:gridCol>
                <a:gridCol w="5981170">
                  <a:extLst>
                    <a:ext uri="{9D8B030D-6E8A-4147-A177-3AD203B41FA5}">
                      <a16:colId xmlns:a16="http://schemas.microsoft.com/office/drawing/2014/main" xmlns="" val="2677743626"/>
                    </a:ext>
                  </a:extLst>
                </a:gridCol>
              </a:tblGrid>
              <a:tr h="34344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Характеристика пособий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Преимущество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для покупателя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7381818"/>
                  </a:ext>
                </a:extLst>
              </a:tr>
              <a:tr h="767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Разработаны совместно с Федеральным институтом педагогических измерений (ФИПИ).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Авторы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– </a:t>
                      </a: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разработчики контрольно-измерительных материалов 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включают все типы заданий</a:t>
                      </a: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, которые будут у школьников на экзаменах </a:t>
                      </a: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в 2018 году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Гарантируют </a:t>
                      </a: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высокий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уровень</a:t>
                      </a: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предложенных</a:t>
                      </a:r>
                      <a:r>
                        <a:rPr lang="ru-RU" sz="1300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материалов</a:t>
                      </a:r>
                      <a:endParaRPr lang="ru-RU" sz="1300" baseline="0" dirty="0" smtClean="0">
                        <a:solidFill>
                          <a:srgbClr val="FF0000"/>
                        </a:solidFill>
                        <a:cs typeface="Angsana New" panose="02020603050405020304" pitchFamily="18" charset="-34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Содержат 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полный объем материала</a:t>
                      </a:r>
                      <a:r>
                        <a:rPr lang="ru-RU" sz="1300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, необходимый и достаточный для подготовки учеников</a:t>
                      </a:r>
                      <a:endParaRPr lang="ru-RU" sz="1300" dirty="0" smtClean="0">
                        <a:solidFill>
                          <a:prstClr val="black"/>
                        </a:solidFill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526895"/>
                  </a:ext>
                </a:extLst>
              </a:tr>
              <a:tr h="48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Содержат как общие рекомендации, так и рекомендации  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по темам и урокам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позволяют готовиться </a:t>
                      </a: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в разном темпе</a:t>
                      </a: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 (от 1 до 9 месяцев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и даже до 2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-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х лет</a:t>
                      </a: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позволяют ученикам </a:t>
                      </a: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самостоятельно</a:t>
                      </a: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 подготовиться к ЕГЭ </a:t>
                      </a:r>
                      <a:b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</a:br>
                      <a:endParaRPr lang="ru-RU" sz="1300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175130"/>
                  </a:ext>
                </a:extLst>
              </a:tr>
              <a:tr h="767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Содержат типовые задания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Содержат анализ типичных ошибок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ЕГЭ и ОГЭ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позволяют </a:t>
                      </a: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повысить средний бал</a:t>
                      </a: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 при сдаче ЕГЭ </a:t>
                      </a:r>
                      <a:b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</a:b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(доказано по результатам прошлых лет)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позволяют </a:t>
                      </a: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избежать «стандартных» ошибок </a:t>
                      </a: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при сдаче экзамена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помогают отработать </a:t>
                      </a: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задания разного уровня сложности 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(от самых простых до самых сложных) </a:t>
                      </a:r>
                      <a:endParaRPr lang="en-US" sz="1300" dirty="0" smtClean="0">
                        <a:solidFill>
                          <a:prstClr val="black"/>
                        </a:solidFill>
                        <a:cs typeface="Angsana New" panose="02020603050405020304" pitchFamily="18" charset="-34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ngsana New" panose="02020603050405020304" pitchFamily="18" charset="-34"/>
                        </a:rPr>
                        <a:t>позволяют выбрать оптимальную индивидуальную стратегию подготовки к работе и к ее выполнению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7997993"/>
                  </a:ext>
                </a:extLst>
              </a:tr>
              <a:tr h="626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Содержат ключи и ответы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Позволяют оценить текущий уровень подготовки как родителю,</a:t>
                      </a:r>
                      <a:r>
                        <a:rPr lang="ru-RU" sz="1300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так и ребенку самостоятельно</a:t>
                      </a: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, </a:t>
                      </a: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фиксировать «проблемные» темы</a:t>
                      </a: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, последовательно и целенаправленно их отрабатывать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Удобство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и экономия </a:t>
                      </a:r>
                      <a:r>
                        <a:rPr lang="ru-RU" sz="1300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ru-RU" sz="130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не требуют покупки дополнительных пособий)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830829"/>
                  </a:ext>
                </a:extLst>
              </a:tr>
              <a:tr h="343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Рекомендованы ведущими педагогами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Гарантируют качество 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материалов и методики </a:t>
                      </a: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подготовки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Учитывают опыт подготовки к экзаменам прошлых лет по предыдущим изданиям этой серии пособий</a:t>
                      </a:r>
                      <a:endParaRPr lang="ru-RU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8894810"/>
                  </a:ext>
                </a:extLst>
              </a:tr>
              <a:tr h="202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Цена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от </a:t>
                      </a:r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cs typeface="Angsana New" panose="02020603050405020304" pitchFamily="18" charset="-34"/>
                        </a:rPr>
                        <a:t>80</a:t>
                      </a:r>
                      <a:r>
                        <a:rPr lang="ru-RU" sz="1300" b="1" baseline="0" dirty="0" smtClean="0">
                          <a:solidFill>
                            <a:prstClr val="black"/>
                          </a:solidFill>
                          <a:cs typeface="Angsana New" panose="02020603050405020304" pitchFamily="18" charset="-34"/>
                        </a:rPr>
                        <a:t> рублей</a:t>
                      </a:r>
                      <a:endParaRPr lang="ru-RU" sz="1300" b="1" dirty="0" smtClean="0">
                        <a:solidFill>
                          <a:prstClr val="black"/>
                        </a:solidFill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Доступность пособий для покупателя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615434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73297" y="226689"/>
            <a:ext cx="5608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КЛЮЧЕВЫЕ ОСОБЕННОСТИ </a:t>
            </a:r>
            <a:endParaRPr lang="ru-RU" sz="2800" b="1" dirty="0">
              <a:latin typeface="Arial Narrow" panose="020B0606020202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933" y="22492"/>
            <a:ext cx="656067" cy="9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7" r="14328" b="82785"/>
          <a:stretch/>
        </p:blipFill>
        <p:spPr bwMode="auto">
          <a:xfrm>
            <a:off x="107504" y="6446665"/>
            <a:ext cx="1296144" cy="4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1547664" y="6441110"/>
            <a:ext cx="1300531" cy="4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1296" y="6016202"/>
            <a:ext cx="2057400" cy="365126"/>
          </a:xfrm>
        </p:spPr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937241"/>
              <a:t>3</a:t>
            </a:fld>
            <a:endParaRPr lang="en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Y:\Полученные файлы\Обложки\jpg\EGE_all_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6699">
            <a:off x="3188620" y="4053313"/>
            <a:ext cx="1448603" cy="19327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Kopyova\_ОГЭ\Done\13-1206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0083">
            <a:off x="1905660" y="3620601"/>
            <a:ext cx="1530797" cy="20344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933" y="22492"/>
            <a:ext cx="656067" cy="9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5331913" y="1204649"/>
            <a:ext cx="1944217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7" r="14328" b="82785"/>
          <a:stretch/>
        </p:blipFill>
        <p:spPr bwMode="auto">
          <a:xfrm>
            <a:off x="413866" y="1141784"/>
            <a:ext cx="1963742" cy="6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628" y="1860748"/>
            <a:ext cx="363095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Типовые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задания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Курс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самоподготовки.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Технология решения заданий</a:t>
            </a:r>
          </a:p>
          <a:p>
            <a:pPr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+  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особие с рекомендациями  по быстрой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подготовке к ЕГЭ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2791" y="2006901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Типовые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задания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Типовые задания.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Технология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85479" y="11245"/>
            <a:ext cx="6120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КОМПЛЕКСНАЯ ПОДГОТОВКА </a:t>
            </a:r>
          </a:p>
          <a:p>
            <a:r>
              <a:rPr lang="ru-RU" sz="23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К ГОСУДАРСТУЕННЫМ ЭКЗАМЕНАМ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1296" y="6016202"/>
            <a:ext cx="2057400" cy="365126"/>
          </a:xfrm>
        </p:spPr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937241"/>
              <a:t>4</a:t>
            </a:fld>
            <a:endParaRPr lang="en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1" name="Picture 3" descr="C:\Kopyova\_ОГЭ\Done\15-1290-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8894">
            <a:off x="6556050" y="3625468"/>
            <a:ext cx="1440160" cy="19574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Kopyova\_ОГЭ\Done\13-1207-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7060">
            <a:off x="5203038" y="3720515"/>
            <a:ext cx="1467658" cy="19574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Kopyova\_ОГЭ\Done\13-1195-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7811">
            <a:off x="570630" y="3871585"/>
            <a:ext cx="1487875" cy="19500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5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Kopyova\_ОГЭ\Done\24-4617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118" y="1091431"/>
            <a:ext cx="1952211" cy="26136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16947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СОСТАВ СЕРИИ. ТИПЫ ПОСОБИЙ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933" y="22492"/>
            <a:ext cx="656067" cy="9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1080860"/>
            <a:ext cx="4752528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sym typeface="Helvetica"/>
              </a:rPr>
              <a:t>ТИПОВЫЕ ЗАДАНИЯ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Комплекс заданий по темам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отработки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материала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Многочисленные задания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отработки и самоконтроля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Разбор всех типов заданий и вопросов,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которые будут на экзаменах в 2018 году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Ключи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ответы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заданиям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Рекомендации по подготовке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экзамену,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планированию собственного времени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критерии оценки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работы</a:t>
            </a:r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Форма экзаменационной работы в 2018 г.,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специфика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записи ответов на каждое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7" r="14328" b="82785"/>
          <a:stretch/>
        </p:blipFill>
        <p:spPr bwMode="auto">
          <a:xfrm>
            <a:off x="35496" y="6200710"/>
            <a:ext cx="1963742" cy="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2123728" y="6237312"/>
            <a:ext cx="1944217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1296" y="6016202"/>
            <a:ext cx="2057400" cy="365126"/>
          </a:xfrm>
        </p:spPr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937241"/>
              <a:t>5</a:t>
            </a:fld>
            <a:endParaRPr lang="en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9" name="Picture 5" descr="C:\Kopyova\_ОГЭ\Done\15-1290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8200">
            <a:off x="5544108" y="1844824"/>
            <a:ext cx="2060415" cy="28004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W:\_Я сдам ЕГЭ ОГЭ ВПР\НОВЫЙ договор с ФИПИ\Обложки\ЕГЭ\EGE_Bio_praktyca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4882">
            <a:off x="6814470" y="2995102"/>
            <a:ext cx="1969373" cy="26420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2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933" y="22492"/>
            <a:ext cx="656067" cy="9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158" y="1060359"/>
            <a:ext cx="5775994" cy="475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КУРС САМОПОДГОТОВКИ.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ТЕХНОЛОГИЯ РЕШЕНИЯ ЗАДАНИЙ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Самостоятельная подготовка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ОГЭ и ЕГЭ</a:t>
            </a:r>
            <a:endParaRPr lang="ru-RU" sz="20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Разбор </a:t>
            </a:r>
            <a:r>
              <a:rPr lang="ru-RU" sz="1600" b="1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решений и задач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любой сложности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по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всем блокам тем, актуальных в 2018 году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spc="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Ключи </a:t>
            </a:r>
            <a:r>
              <a:rPr lang="ru-RU" sz="1600" b="1" spc="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ответы </a:t>
            </a:r>
            <a:r>
              <a:rPr lang="ru-RU" sz="1600" spc="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 </a:t>
            </a:r>
            <a:r>
              <a:rPr lang="ru-RU" sz="1600" spc="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заданиям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этапы работы, необходимые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 успешного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конкретного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задания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экзамена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Учет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типичных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ошибок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и результатов  ЕГЭ и ОГЭ прошлых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лет</a:t>
            </a:r>
            <a:endParaRPr lang="ru-RU" sz="1600" dirty="0">
              <a:solidFill>
                <a:srgbClr val="5B9BD5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Описание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методики «мягкого» контроля и самоконтроля, планирования времени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Критерии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оценивания экзаменационной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работы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Формирование индивидуальной стратегии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выполнения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работы и подготовки к ней</a:t>
            </a:r>
          </a:p>
        </p:txBody>
      </p:sp>
      <p:pic>
        <p:nvPicPr>
          <p:cNvPr id="8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7" r="14328" b="82785"/>
          <a:stretch/>
        </p:blipFill>
        <p:spPr bwMode="auto">
          <a:xfrm>
            <a:off x="35496" y="6200710"/>
            <a:ext cx="1963742" cy="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2123728" y="6237312"/>
            <a:ext cx="1944217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759586"/>
            <a:ext cx="4572000" cy="455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0552" indent="-300552" defTabSz="91418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6947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СОСТАВ СЕРИИ. ТИПЫ ПОСОБИЙ</a:t>
            </a:r>
          </a:p>
        </p:txBody>
      </p:sp>
      <p:pic>
        <p:nvPicPr>
          <p:cNvPr id="2050" name="Picture 2" descr="W:\_Я сдам ЕГЭ ОГЭ ВПР\НОВЫЙ договор с ФИПИ\Обложки\EGE_Matem_kurs_cover_prof_обрез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532" y="1268760"/>
            <a:ext cx="2064936" cy="27666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1296" y="6016202"/>
            <a:ext cx="2057400" cy="365126"/>
          </a:xfrm>
        </p:spPr>
        <p:txBody>
          <a:bodyPr/>
          <a:lstStyle/>
          <a:p>
            <a:pPr defTabSz="937241"/>
            <a:fld id="{00000000-1234-1234-1234-123412341234}" type="slidenum">
              <a:rPr lang="en" sz="1300" kern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937241"/>
              <a:t>6</a:t>
            </a:fld>
            <a:endParaRPr lang="en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098" name="Picture 2" descr="C:\Kopyova\_ОГЭ\Done\20-0382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7936">
            <a:off x="6620832" y="2947576"/>
            <a:ext cx="2100915" cy="28083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9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933" y="22492"/>
            <a:ext cx="656067" cy="9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158" y="1201624"/>
            <a:ext cx="577599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sym typeface="Helvetica"/>
              </a:rPr>
              <a:t>КАК ПОДГОТОВИТЬСЯ К СДАЧЕ ЕГЭ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sym typeface="Helvetica"/>
              </a:rPr>
              <a:t>ПО ВСЕМ ПРЕДМЕТАМ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Уникальная методическая разработка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авторов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ЕГЭ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—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сотрудников ФИПИ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АО «Издательство «Просвещение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».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spc="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600" spc="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одержит </a:t>
            </a:r>
            <a:r>
              <a:rPr lang="ru-RU" sz="1600" spc="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себе ряд простых, понятных каждому пользователю, но очень </a:t>
            </a:r>
            <a:r>
              <a:rPr lang="ru-RU" sz="1600" spc="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эффективных советов </a:t>
            </a:r>
            <a:r>
              <a:rPr lang="ru-RU" sz="1600" spc="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рекомендаций</a:t>
            </a:r>
            <a:r>
              <a:rPr lang="ru-RU" sz="1600" spc="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по </a:t>
            </a:r>
            <a:r>
              <a:rPr lang="ru-RU" sz="1600" spc="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подготовке к сдаче ЕГЭ. 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Позволит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школьнику выстроить свою самостоятельную работу по подготовке 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ЕГЭ,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выбрать свою собственную стратегию подготовки к работе и к её выполнению .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Пособие адресовано родителям и учащимся 9-11 классов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Поможет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школьнику эффективно и успешно подготовиться к ЕГЭ и получить нужный балл, даже если до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экзамена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осталось совсем мало времени! </a:t>
            </a:r>
            <a:endParaRPr lang="ru-RU" sz="1600" dirty="0" smtClean="0">
              <a:solidFill>
                <a:srgbClr val="5B9BD5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7" r="14328" b="82785"/>
          <a:stretch/>
        </p:blipFill>
        <p:spPr bwMode="auto">
          <a:xfrm>
            <a:off x="35496" y="6200710"/>
            <a:ext cx="1963742" cy="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2123728" y="6237312"/>
            <a:ext cx="1944217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759586"/>
            <a:ext cx="4572000" cy="455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0552" indent="-300552" defTabSz="91418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6947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СОСТАВ СЕРИИ. ТИПЫ ПОСОБИЙ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5165" y="6018147"/>
            <a:ext cx="2057400" cy="365126"/>
          </a:xfrm>
        </p:spPr>
        <p:txBody>
          <a:bodyPr/>
          <a:lstStyle/>
          <a:p>
            <a:pPr defTabSz="937241"/>
            <a:r>
              <a:rPr lang="ru-RU" sz="13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</a:t>
            </a:r>
            <a:endParaRPr lang="en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Y:\Полученные файлы\Обложки\jpg\EGE_all_co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4408">
            <a:off x="6293529" y="1628191"/>
            <a:ext cx="2277073" cy="30381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4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933" y="22492"/>
            <a:ext cx="656067" cy="9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158" y="1060359"/>
            <a:ext cx="61360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образовательных организаций: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Региональное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представительство «Урал» АО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издательство «Просвещение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Olegostaeva@prosv.ru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тел. 8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- 919-399-44-27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родителей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родительских комитетов: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официальный интернет-магазин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издательства «Просвещение» -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https</a:t>
            </a: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://shop.prosv.ru/</a:t>
            </a:r>
            <a:endParaRPr lang="ru-RU" sz="2800" b="1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7" r="14328" b="82785"/>
          <a:stretch/>
        </p:blipFill>
        <p:spPr bwMode="auto">
          <a:xfrm>
            <a:off x="35496" y="6200710"/>
            <a:ext cx="1963742" cy="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t="4915" r="54060" b="65242"/>
          <a:stretch/>
        </p:blipFill>
        <p:spPr bwMode="auto">
          <a:xfrm>
            <a:off x="2123728" y="6237312"/>
            <a:ext cx="1944217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759586"/>
            <a:ext cx="4572000" cy="455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0552" indent="-300552" defTabSz="91418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6947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ngsana New" panose="02020603050405020304" pitchFamily="18" charset="-34"/>
              </a:rPr>
              <a:t>ГДЕ КУПИТЬ: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2" t="2522" r="14454" b="3659"/>
          <a:stretch/>
        </p:blipFill>
        <p:spPr bwMode="auto">
          <a:xfrm>
            <a:off x="4676568" y="3638001"/>
            <a:ext cx="3927880" cy="256270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72000" y="3573015"/>
            <a:ext cx="1944216" cy="2419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2" idx="2"/>
          </p:cNvCxnSpPr>
          <p:nvPr/>
        </p:nvCxnSpPr>
        <p:spPr>
          <a:xfrm flipV="1">
            <a:off x="3232175" y="3693987"/>
            <a:ext cx="1339825" cy="5991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796" y="548680"/>
            <a:ext cx="1840683" cy="292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6673696" y="6168602"/>
            <a:ext cx="2057400" cy="36512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defPPr>
              <a:defRPr lang="ru-RU"/>
            </a:defPPr>
            <a:lvl1pPr marL="0" algn="r" defTabSz="91423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7241"/>
            <a:fld id="{00000000-1234-1234-1234-123412341234}" type="slidenum">
              <a:rPr lang="en" sz="1300" kern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defTabSz="937241"/>
              <a:t>8</a:t>
            </a:fld>
            <a:endParaRPr lang="en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297" y="6221893"/>
            <a:ext cx="292151" cy="42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3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339</Words>
  <Application>Microsoft Office PowerPoint</Application>
  <PresentationFormat>Экран (4:3)</PresentationFormat>
  <Paragraphs>105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Prosv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Школа</cp:lastModifiedBy>
  <cp:revision>107</cp:revision>
  <cp:lastPrinted>2017-08-17T13:23:27Z</cp:lastPrinted>
  <dcterms:created xsi:type="dcterms:W3CDTF">2017-08-08T09:17:47Z</dcterms:created>
  <dcterms:modified xsi:type="dcterms:W3CDTF">2022-10-05T08:49:34Z</dcterms:modified>
</cp:coreProperties>
</file>